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3"/>
  </p:notesMasterIdLst>
  <p:sldIdLst>
    <p:sldId id="305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304" r:id="rId17"/>
    <p:sldId id="303" r:id="rId18"/>
    <p:sldId id="302" r:id="rId19"/>
    <p:sldId id="299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01-01-2026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430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5: </a:t>
            </a:r>
            <a:r>
              <a:rPr lang="en-US" sz="4000" b="1" dirty="0"/>
              <a:t>Power Prediction and Energy Arbitrage Modeling for Wind Farms Using ML</a:t>
            </a: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Market Integration and Commercial Optimization,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2025/26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en-US" dirty="0" err="1"/>
              <a:t>Madhvesh</a:t>
            </a:r>
            <a:r>
              <a:rPr lang="en-US" dirty="0"/>
              <a:t> </a:t>
            </a:r>
            <a:r>
              <a:rPr lang="en-US" dirty="0" err="1"/>
              <a:t>Gorakhiya</a:t>
            </a:r>
            <a:endParaRPr lang="en-US" dirty="0"/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US" dirty="0"/>
              <a:t>Prof. Dr. Andreas Heinen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06.01.2026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8414A15-FE75-DD71-2E01-DD062BAE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1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A5C5-B74E-1B3B-1E44-EEBC0F6B655C}"/>
              </a:ext>
            </a:extLst>
          </p:cNvPr>
          <p:cNvSpPr txBox="1"/>
          <p:nvPr/>
        </p:nvSpPr>
        <p:spPr>
          <a:xfrm>
            <a:off x="229098" y="1234334"/>
            <a:ext cx="56286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Set Economical and Technical Parameters: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H₂ price 		= </a:t>
            </a:r>
            <a:r>
              <a:rPr lang="en-US" b="1" dirty="0"/>
              <a:t>4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variable O&amp;M 		= </a:t>
            </a:r>
            <a:r>
              <a:rPr lang="en-US" b="1" dirty="0"/>
              <a:t>20%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Electricity Required to produce 1 kg H₂= </a:t>
            </a:r>
            <a:r>
              <a:rPr lang="en-US" b="1" dirty="0"/>
              <a:t>52.2 (kWh/kg)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Maximum power capacity of the electrolyze = </a:t>
            </a:r>
            <a:r>
              <a:rPr lang="en-US" b="1" dirty="0"/>
              <a:t>50 (MW)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 load fraction 	= </a:t>
            </a:r>
            <a:r>
              <a:rPr lang="en-US" b="1" dirty="0"/>
              <a:t>10%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/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/>
                  <a:t>Compute Breakeven Electricity Prize: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𝑀𝑊h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₂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price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variable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M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Electricity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Required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to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produce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1 </m:t>
                          </m:r>
                          <m:r>
                            <m:rPr>
                              <m:nor/>
                            </m:rPr>
                            <a:rPr lang="en-US" dirty="0"/>
                            <m:t>kg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H</m:t>
                          </m:r>
                          <m:r>
                            <m:rPr>
                              <m:nor/>
                            </m:rPr>
                            <a:rPr lang="en-US" dirty="0"/>
                            <m:t>₂</m:t>
                          </m:r>
                        </m:den>
                      </m:f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14F45E-4C8D-5F00-CC29-37FC73632F88}"/>
              </a:ext>
            </a:extLst>
          </p:cNvPr>
          <p:cNvSpPr/>
          <p:nvPr/>
        </p:nvSpPr>
        <p:spPr>
          <a:xfrm>
            <a:off x="7792720" y="1386385"/>
            <a:ext cx="3688080" cy="46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Each hour, decide and dispatch: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C3AE-2C5E-339F-E252-A0B78CC91643}"/>
              </a:ext>
            </a:extLst>
          </p:cNvPr>
          <p:cNvSpPr/>
          <p:nvPr/>
        </p:nvSpPr>
        <p:spPr>
          <a:xfrm>
            <a:off x="7792720" y="2496670"/>
            <a:ext cx="1518920" cy="383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as H₂ :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BC39-32CA-52AD-15F2-FCA1ED6D94F8}"/>
              </a:ext>
            </a:extLst>
          </p:cNvPr>
          <p:cNvSpPr/>
          <p:nvPr/>
        </p:nvSpPr>
        <p:spPr>
          <a:xfrm>
            <a:off x="9707880" y="2496674"/>
            <a:ext cx="1772920" cy="38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 Electricity:</a:t>
            </a:r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8065C-6E5B-5B46-7D65-3B61AD8AB120}"/>
              </a:ext>
            </a:extLst>
          </p:cNvPr>
          <p:cNvSpPr/>
          <p:nvPr/>
        </p:nvSpPr>
        <p:spPr>
          <a:xfrm>
            <a:off x="5949007" y="3473524"/>
            <a:ext cx="5206346" cy="205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 err="1"/>
              <a:t>store_decision</a:t>
            </a:r>
            <a:r>
              <a:rPr lang="en-US" dirty="0"/>
              <a:t> = 1 and (optionally) price ≤ p*: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electrolyzer</a:t>
            </a:r>
            <a:r>
              <a:rPr lang="en-US" dirty="0"/>
              <a:t> at min(wind, 50 MW) if ≥ 5 MW; else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H₂ produced = (MW × 1000) / 52.2 kg/h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Electricity sold = wind − </a:t>
            </a:r>
            <a:r>
              <a:rPr lang="en-US" dirty="0" err="1"/>
              <a:t>electrolyzer_MW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Hybrid net = </a:t>
            </a:r>
            <a:r>
              <a:rPr lang="en-US" dirty="0" err="1"/>
              <a:t>elec</a:t>
            </a:r>
            <a:r>
              <a:rPr lang="en-US" dirty="0"/>
              <a:t> revenue + H₂ revenue − var O&amp;M</a:t>
            </a:r>
            <a:endParaRPr lang="en-DE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E24F8B-6B9C-492F-BB9F-C3669974070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8773006" y="1632915"/>
            <a:ext cx="642929" cy="1084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304A0A-6A42-E9B3-532A-60810D9EF8FB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9794084" y="1696417"/>
            <a:ext cx="642933" cy="957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F843F5-7ABF-132E-8645-411302A73F7A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552180" y="2880234"/>
            <a:ext cx="0" cy="5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 Modelling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7996C-8323-1BDB-135E-9D004F4B9F5F}"/>
              </a:ext>
            </a:extLst>
          </p:cNvPr>
          <p:cNvSpPr/>
          <p:nvPr/>
        </p:nvSpPr>
        <p:spPr>
          <a:xfrm>
            <a:off x="226558" y="1258204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Load: </a:t>
            </a:r>
            <a:r>
              <a:rPr lang="en-US" b="1" dirty="0" err="1"/>
              <a:t>Final_energy_arbitrage_csv</a:t>
            </a:r>
            <a:endParaRPr lang="en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20F5F-CE61-0405-7A32-107DE1742C38}"/>
              </a:ext>
            </a:extLst>
          </p:cNvPr>
          <p:cNvSpPr/>
          <p:nvPr/>
        </p:nvSpPr>
        <p:spPr>
          <a:xfrm>
            <a:off x="226558" y="2447656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Set Economic Technical Parameters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A8ABC-129D-FFC2-3CE4-BF7348E8C824}"/>
              </a:ext>
            </a:extLst>
          </p:cNvPr>
          <p:cNvSpPr/>
          <p:nvPr/>
        </p:nvSpPr>
        <p:spPr>
          <a:xfrm>
            <a:off x="5455920" y="1325250"/>
            <a:ext cx="1270000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</a:t>
            </a:r>
            <a:endParaRPr lang="en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/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Compute Breakeven Electricity Prize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6128AA1-B15C-6FB0-BC8F-6109729B6BC9}"/>
              </a:ext>
            </a:extLst>
          </p:cNvPr>
          <p:cNvSpPr/>
          <p:nvPr/>
        </p:nvSpPr>
        <p:spPr>
          <a:xfrm>
            <a:off x="3220720" y="3429000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Sell without Storage</a:t>
            </a:r>
            <a:endParaRPr lang="en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580FD5-977C-9540-6FE4-5A9A057813D0}"/>
              </a:ext>
            </a:extLst>
          </p:cNvPr>
          <p:cNvSpPr/>
          <p:nvPr/>
        </p:nvSpPr>
        <p:spPr>
          <a:xfrm>
            <a:off x="6255265" y="3437556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 Model</a:t>
            </a:r>
            <a:endParaRPr lang="en-DE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52367-2FD5-1139-2386-FD08F4BBCF0A}"/>
              </a:ext>
            </a:extLst>
          </p:cNvPr>
          <p:cNvSpPr/>
          <p:nvPr/>
        </p:nvSpPr>
        <p:spPr>
          <a:xfrm>
            <a:off x="4782065" y="4397565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Strategies</a:t>
            </a:r>
            <a:endParaRPr lang="en-DE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9AB33-5660-5736-E3AB-6F4AA2A6C32B}"/>
              </a:ext>
            </a:extLst>
          </p:cNvPr>
          <p:cNvSpPr/>
          <p:nvPr/>
        </p:nvSpPr>
        <p:spPr>
          <a:xfrm>
            <a:off x="4782065" y="5396341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DE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882C3-4766-43C4-16FB-C3444A5398E3}"/>
              </a:ext>
            </a:extLst>
          </p:cNvPr>
          <p:cNvSpPr/>
          <p:nvPr/>
        </p:nvSpPr>
        <p:spPr>
          <a:xfrm>
            <a:off x="8908184" y="4145541"/>
            <a:ext cx="2235200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 Decision Map</a:t>
            </a:r>
            <a:endParaRPr lang="en-DE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BB2A0-20CF-FCE4-6DAE-B1279FF15DD4}"/>
              </a:ext>
            </a:extLst>
          </p:cNvPr>
          <p:cNvSpPr/>
          <p:nvPr/>
        </p:nvSpPr>
        <p:spPr>
          <a:xfrm>
            <a:off x="8898024" y="4863844"/>
            <a:ext cx="245577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Line Plot of Hourly Net</a:t>
            </a:r>
            <a:endParaRPr lang="en-DE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52DC1-A216-F5DC-A1AF-F557FF814384}"/>
              </a:ext>
            </a:extLst>
          </p:cNvPr>
          <p:cNvSpPr/>
          <p:nvPr/>
        </p:nvSpPr>
        <p:spPr>
          <a:xfrm>
            <a:off x="8908184" y="5555760"/>
            <a:ext cx="282661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Cumulative Net Over time</a:t>
            </a:r>
            <a:endParaRPr lang="en-DE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F0E94-98FA-6EA1-3DDC-477FC0C2AE43}"/>
              </a:ext>
            </a:extLst>
          </p:cNvPr>
          <p:cNvSpPr/>
          <p:nvPr/>
        </p:nvSpPr>
        <p:spPr>
          <a:xfrm>
            <a:off x="8908184" y="2804162"/>
            <a:ext cx="2826616" cy="11487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Hybrid: </a:t>
            </a:r>
          </a:p>
          <a:p>
            <a:pPr algn="ctr"/>
            <a:r>
              <a:rPr lang="en-US" b="1" dirty="0"/>
              <a:t>Electricity Revenue</a:t>
            </a:r>
          </a:p>
          <a:p>
            <a:pPr algn="ctr"/>
            <a:r>
              <a:rPr lang="en-US" b="1" dirty="0"/>
              <a:t>H2 Revenue</a:t>
            </a:r>
          </a:p>
          <a:p>
            <a:pPr algn="ctr"/>
            <a:r>
              <a:rPr lang="en-US" b="1" dirty="0"/>
              <a:t>OM Cost</a:t>
            </a:r>
            <a:endParaRPr lang="en-DE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A2CE-9AA9-4655-E50B-FB81FC6E2F23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27238" y="1576075"/>
            <a:ext cx="2328682" cy="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D2F8D9-ABD2-1A4A-DAD1-0AEDCB13EEF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127238" y="1576075"/>
            <a:ext cx="2328682" cy="119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B09D92-4360-E65F-03B0-04A0C4D8D9AF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6077465" y="1826900"/>
            <a:ext cx="13455" cy="28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1CB3C1-2396-3CBB-568A-ED8FBE6D425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975821" y="2327355"/>
            <a:ext cx="464145" cy="1739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251B4B4-7026-CED4-107D-533B97C5814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6488815" y="2553505"/>
            <a:ext cx="472701" cy="1295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A61B041-660B-9628-4515-49B8CC46096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925501" y="3423400"/>
            <a:ext cx="386983" cy="1561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763D489-D827-E49A-AE64-7ACF407F591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447052" y="3471751"/>
            <a:ext cx="378427" cy="147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A7490-9909-7BAB-99D4-6F293331D0E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99665" y="4979147"/>
            <a:ext cx="0" cy="41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E5A943E-4E04-194A-55B5-2ACDE2EF6E8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7017265" y="3378541"/>
            <a:ext cx="1890919" cy="2308591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2F5E159-01E4-884D-AE2A-38D0F2A69E7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7017265" y="4436332"/>
            <a:ext cx="1890919" cy="1250800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4DEEAE-F009-2865-6054-212FAB81950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7017265" y="5154635"/>
            <a:ext cx="1880759" cy="532497"/>
          </a:xfrm>
          <a:prstGeom prst="bentConnector3">
            <a:avLst>
              <a:gd name="adj1" fmla="val 8619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E7A7BB-C000-4904-3C92-4E9FAB2C5E9C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7017265" y="5687132"/>
            <a:ext cx="1890919" cy="159419"/>
          </a:xfrm>
          <a:prstGeom prst="bentConnector3">
            <a:avLst>
              <a:gd name="adj1" fmla="val 854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3155778" y="5409936"/>
            <a:ext cx="48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8.3: Hours Vs Store or Sell Vs Electricity Price 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C225-7E79-DD37-122F-1E0EE681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83" y="1918108"/>
            <a:ext cx="9877299" cy="3385599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86A6A7-967A-0A9B-4CEE-091C839BD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81551"/>
              </p:ext>
            </p:extLst>
          </p:nvPr>
        </p:nvGraphicFramePr>
        <p:xfrm>
          <a:off x="10391150" y="1406736"/>
          <a:ext cx="1320800" cy="116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91150" y="1406736"/>
                        <a:ext cx="1320800" cy="116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251DFCB-4CFE-F7F8-084C-C5E143853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020" y="4958132"/>
            <a:ext cx="2635512" cy="11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8F3-79B4-6F26-84B7-95B08AAB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B26B-80F4-B4C2-291B-E90A37A4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3EC4E-EBF2-1264-FC78-92F82586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9AF00-75D3-73B1-2751-FAD284C98D2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13941-588A-470E-06A4-C224B10933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E8BA7B9-D9BB-A1FD-9DB4-C0093E4D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67FB2D-D97C-132A-E32D-7A4E1EC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83A0A-69F4-42B6-EEE1-091E1E91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77AD9F5-6FB2-15DA-C391-3B0A3B64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48028-E2CE-349B-03C1-98992860DA22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07B5D-1BE1-BB60-4C7C-3658EFFD25DE}"/>
              </a:ext>
            </a:extLst>
          </p:cNvPr>
          <p:cNvSpPr txBox="1"/>
          <p:nvPr/>
        </p:nvSpPr>
        <p:spPr>
          <a:xfrm>
            <a:off x="4659648" y="5632098"/>
            <a:ext cx="28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8.4: Store Decision Map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B82A-46F2-835A-8776-ADC680FC8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77" y="1819187"/>
            <a:ext cx="8699803" cy="3877493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E13F019-CA20-BDFB-4602-27E1517F1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17590"/>
              </p:ext>
            </p:extLst>
          </p:nvPr>
        </p:nvGraphicFramePr>
        <p:xfrm>
          <a:off x="10635646" y="4938664"/>
          <a:ext cx="1399237" cy="123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5646" y="4938664"/>
                        <a:ext cx="1399237" cy="1234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2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5F83-7DF6-BD65-3352-C745B4A1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CAAE-6EC5-94B8-562B-253C0A14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31195-7928-DFC9-E309-E1766604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8FA4B0-BED7-1A1B-91B8-4D1D5C3D7E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FBAB0-FE79-4D85-52F8-7800003BF3B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3AFCE84-AD6D-3BA7-5E3B-CCE0603B8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35FCB1-8D59-F4BC-4C67-4F23EBF6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7FB61-7571-4695-CF19-F0E636DC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3FA73D-1045-120C-6686-5BBA441D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16D7-508E-B707-F331-14E8E4E1A49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EA2A3-B25D-0325-CF16-7560ECD69A08}"/>
              </a:ext>
            </a:extLst>
          </p:cNvPr>
          <p:cNvSpPr txBox="1"/>
          <p:nvPr/>
        </p:nvSpPr>
        <p:spPr>
          <a:xfrm>
            <a:off x="3581400" y="5728405"/>
            <a:ext cx="616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8.5: Hourly Net Value : Without Storage and With Storage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C5ED0-4771-60C0-F1D2-D44FF07B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75" y="1836410"/>
            <a:ext cx="8427379" cy="380470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9805563-1346-ED4B-F328-D85BAF806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258376"/>
              </p:ext>
            </p:extLst>
          </p:nvPr>
        </p:nvGraphicFramePr>
        <p:xfrm>
          <a:off x="10445804" y="5028840"/>
          <a:ext cx="1374839" cy="121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5804" y="5028840"/>
                        <a:ext cx="1374839" cy="1212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43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439-EE7B-CDC8-4789-27E94C9D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C726-2141-2969-5A5F-C4D86EF5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4EF21-CE40-F838-F2D3-EB6ACE37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4D578-1000-3BBF-826C-F09F5802160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40021-AD68-4C7A-8337-9ACA4E8874B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ED4459-D0E2-401B-6E91-4C31D3C7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FF6332-D7FC-E0F4-8AE6-C3EBA53A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282BB-618C-3E87-AC44-56C719C1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A6E18C2-77D2-00E2-5278-6549FFA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A530-E10C-75C2-AC7B-DA3888BAEC7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3895D-F082-8130-C5B6-F3FE1750DB05}"/>
              </a:ext>
            </a:extLst>
          </p:cNvPr>
          <p:cNvSpPr txBox="1"/>
          <p:nvPr/>
        </p:nvSpPr>
        <p:spPr>
          <a:xfrm>
            <a:off x="4439933" y="5740662"/>
            <a:ext cx="404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8.6: Cumulative Net Value Over Time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81D42-5472-B6FF-24C8-B66C33C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70" y="1812047"/>
            <a:ext cx="8553590" cy="3870512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200240-4938-6670-A35C-49A4266AD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82484"/>
              </p:ext>
            </p:extLst>
          </p:nvPr>
        </p:nvGraphicFramePr>
        <p:xfrm>
          <a:off x="10659625" y="5002107"/>
          <a:ext cx="1351280" cy="119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59625" y="5002107"/>
                        <a:ext cx="1351280" cy="1191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09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FDB8E-B566-172E-1D1B-9131E3B0D088}"/>
              </a:ext>
            </a:extLst>
          </p:cNvPr>
          <p:cNvSpPr txBox="1"/>
          <p:nvPr/>
        </p:nvSpPr>
        <p:spPr>
          <a:xfrm>
            <a:off x="351018" y="1369323"/>
            <a:ext cx="10640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Improves predicting of wind power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Optimizing when to sell electricity or store as hydrogen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the current ML model is not fully accurate: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It ignores some additional input variables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Uses only one year of data (2024)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Profitability depends on hydrogen price and system efficiency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01-01-2026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456915"/>
            <a:chOff x="223122" y="1943879"/>
            <a:chExt cx="5317807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607810" cy="14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76" y="2626575"/>
            <a:ext cx="8831126" cy="3510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24844-8E63-C2FA-FF18-C027A081B2F8}"/>
              </a:ext>
            </a:extLst>
          </p:cNvPr>
          <p:cNvSpPr txBox="1"/>
          <p:nvPr/>
        </p:nvSpPr>
        <p:spPr>
          <a:xfrm>
            <a:off x="6384290" y="1240156"/>
            <a:ext cx="580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Modern energy systems increasingly use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forecasting</a:t>
            </a:r>
            <a:endParaRPr lang="en-US" altLang="en-DE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decisions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C2744-69A7-0F46-5D5C-9D38E33B62D9}"/>
              </a:ext>
            </a:extLst>
          </p:cNvPr>
          <p:cNvSpPr txBox="1"/>
          <p:nvPr/>
        </p:nvSpPr>
        <p:spPr>
          <a:xfrm>
            <a:off x="5078730" y="6110128"/>
            <a:ext cx="240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Statistics Germany | BWE </a:t>
            </a:r>
            <a:r>
              <a:rPr lang="en-US" sz="1000" dirty="0" err="1">
                <a:hlinkClick r:id="rId5"/>
              </a:rPr>
              <a:t>e.V.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70" y="1223637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60385" y="2105693"/>
            <a:ext cx="764300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818063" y="3090380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4901982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14926" y="4375603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1519</Words>
  <Application>Microsoft Office PowerPoint</Application>
  <PresentationFormat>Widescreen</PresentationFormat>
  <Paragraphs>301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 Black</vt:lpstr>
      <vt:lpstr>Wingdings</vt:lpstr>
      <vt:lpstr>1_Custom Design</vt:lpstr>
      <vt:lpstr>Custom Design</vt:lpstr>
      <vt:lpstr>Packager Shell Object</vt:lpstr>
      <vt:lpstr>Package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 Modelling </vt:lpstr>
      <vt:lpstr>8. Results</vt:lpstr>
      <vt:lpstr>8. Results</vt:lpstr>
      <vt:lpstr>8. Results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357</cp:revision>
  <dcterms:created xsi:type="dcterms:W3CDTF">2023-05-10T09:31:16Z</dcterms:created>
  <dcterms:modified xsi:type="dcterms:W3CDTF">2026-01-01T21:15:42Z</dcterms:modified>
</cp:coreProperties>
</file>